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914400"/>
          </a:xfrm>
          <a:prstGeom prst="roundRect">
            <a:avLst>
              <a:gd name="adj" fmla="val 0"/>
            </a:avLst>
          </a:prstGeom>
          <a:solidFill>
            <a:srgbClr val="071A35"/>
          </a:solidFill>
          <a:ln>
            <a:solidFill>
              <a:srgbClr val="071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>
                <a:solidFill>
                  <a:srgbClr val="FFFFFF"/>
                </a:solidFill>
                <a:latin typeface="Aptos"/>
              </a:defRPr>
            </a:pPr>
            <a:r>
              <a:t>GRAPHICAL ABSTRACT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58200" y="256032"/>
            <a:ext cx="3108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1">
                <a:solidFill>
                  <a:srgbClr val="16B8D4"/>
                </a:solidFill>
                <a:latin typeface="Aptos"/>
              </a:defRPr>
            </a:pPr>
            <a:r>
              <a:t>[CONFERENCE CODE] • [SUBMISSION ID]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143000"/>
            <a:ext cx="110642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600" b="1">
                <a:solidFill>
                  <a:srgbClr val="071A35"/>
                </a:solidFill>
                <a:latin typeface="Aptos"/>
              </a:defRPr>
            </a:pPr>
            <a:r>
              <a:t>[Research title — one line whenever possible]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783080"/>
            <a:ext cx="110642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0">
                <a:solidFill>
                  <a:srgbClr val="607087"/>
                </a:solidFill>
                <a:latin typeface="Aptos"/>
              </a:defRPr>
            </a:pPr>
            <a:r>
              <a:t>[Author 1]¹*, [Author 2]²  •  ¹Institution 1  •  ²Institution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423160"/>
            <a:ext cx="3429000" cy="3474720"/>
          </a:xfrm>
          <a:prstGeom prst="roundRect">
            <a:avLst>
              <a:gd name="adj" fmla="val 18000"/>
            </a:avLst>
          </a:prstGeom>
          <a:solidFill>
            <a:srgbClr val="F5F8FC"/>
          </a:solidFill>
          <a:ln>
            <a:solidFill>
              <a:srgbClr val="DA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2423160"/>
            <a:ext cx="3429000" cy="146304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2743200"/>
            <a:ext cx="2880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315CEB"/>
                </a:solidFill>
                <a:latin typeface="Aptos"/>
              </a:defRPr>
            </a:pPr>
            <a:r>
              <a:t>1  CHALLENGE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246120"/>
            <a:ext cx="2743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71A35"/>
                </a:solidFill>
                <a:latin typeface="Aptos"/>
              </a:defRPr>
            </a:pPr>
            <a:r>
              <a:t>What is the problem or unmet need?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59" y="4114800"/>
            <a:ext cx="2880360" cy="1143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E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4453128"/>
            <a:ext cx="2514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607087"/>
                </a:solidFill>
                <a:latin typeface="Aptos"/>
              </a:defRPr>
            </a:pPr>
            <a:r>
              <a:t>[Simple diagram / result]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2423160"/>
            <a:ext cx="3429000" cy="3474720"/>
          </a:xfrm>
          <a:prstGeom prst="roundRect">
            <a:avLst>
              <a:gd name="adj" fmla="val 18000"/>
            </a:avLst>
          </a:prstGeom>
          <a:solidFill>
            <a:srgbClr val="F5F8FC"/>
          </a:solidFill>
          <a:ln>
            <a:solidFill>
              <a:srgbClr val="DA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389120" y="2423160"/>
            <a:ext cx="3429000" cy="146304"/>
          </a:xfrm>
          <a:prstGeom prst="roundRect">
            <a:avLst>
              <a:gd name="adj" fmla="val 0"/>
            </a:avLst>
          </a:prstGeom>
          <a:solidFill>
            <a:srgbClr val="0E8F8F"/>
          </a:solidFill>
          <a:ln>
            <a:solidFill>
              <a:srgbClr val="0E8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3440" y="2743200"/>
            <a:ext cx="2880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0E8F8F"/>
                </a:solidFill>
                <a:latin typeface="Aptos"/>
              </a:defRPr>
            </a:pPr>
            <a:r>
              <a:t>2  APPROACH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246120"/>
            <a:ext cx="2743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71A35"/>
                </a:solidFill>
                <a:latin typeface="Aptos"/>
              </a:defRPr>
            </a:pPr>
            <a:r>
              <a:t>What did you do?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63440" y="4114800"/>
            <a:ext cx="2880360" cy="1143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E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46320" y="4453128"/>
            <a:ext cx="2514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607087"/>
                </a:solidFill>
                <a:latin typeface="Aptos"/>
              </a:defRPr>
            </a:pPr>
            <a:r>
              <a:t>[Simple diagram / result]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0" y="2423160"/>
            <a:ext cx="3429000" cy="3474720"/>
          </a:xfrm>
          <a:prstGeom prst="roundRect">
            <a:avLst>
              <a:gd name="adj" fmla="val 18000"/>
            </a:avLst>
          </a:prstGeom>
          <a:solidFill>
            <a:srgbClr val="F5F8FC"/>
          </a:solidFill>
          <a:ln>
            <a:solidFill>
              <a:srgbClr val="DA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29600" y="2423160"/>
            <a:ext cx="3429000" cy="146304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03920" y="2743200"/>
            <a:ext cx="2880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6B8D4"/>
                </a:solidFill>
                <a:latin typeface="Aptos"/>
              </a:defRPr>
            </a:pPr>
            <a:r>
              <a:t>3  KEY FINDING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3246120"/>
            <a:ext cx="2743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71A35"/>
                </a:solidFill>
                <a:latin typeface="Aptos"/>
              </a:defRPr>
            </a:pPr>
            <a:r>
              <a:t>What changed / what was discovered?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503920" y="4114800"/>
            <a:ext cx="2880360" cy="1143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E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0" y="4453128"/>
            <a:ext cx="2514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607087"/>
                </a:solidFill>
                <a:latin typeface="Aptos"/>
              </a:defRPr>
            </a:pPr>
            <a:r>
              <a:t>[Simple diagram / result]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217920"/>
            <a:ext cx="10972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00" b="0">
                <a:solidFill>
                  <a:srgbClr val="607087"/>
                </a:solidFill>
                <a:latin typeface="Aptos"/>
              </a:defRPr>
            </a:pPr>
            <a:r>
              <a:t>Corresponding author: [Name] • [Email] • ORCID [ID] • QR / DOI / data link as applicable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